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8" r:id="rId3"/>
    <p:sldId id="259" r:id="rId4"/>
    <p:sldId id="260" r:id="rId5"/>
    <p:sldId id="261" r:id="rId6"/>
    <p:sldId id="263" r:id="rId7"/>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4A0553C2-8EC5-467D-BB7B-2E8676819C54}" type="datetimeFigureOut">
              <a:rPr lang="fr-FR"/>
              <a:pPr>
                <a:defRPr/>
              </a:pPr>
              <a:t>08/10/2015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99FBD1B-18F5-45B6-86D8-85779C59351E}"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AB530C40-56E9-42FB-B4B9-A04E2ED914A8}" type="datetimeFigureOut">
              <a:rPr lang="fr-FR"/>
              <a:pPr>
                <a:defRPr/>
              </a:pPr>
              <a:t>08/10/2015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B5A251C-BE03-48BE-AB81-5978451CADB0}"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D63836EA-C896-4089-9893-5DB0BA6E5BEB}" type="datetimeFigureOut">
              <a:rPr lang="fr-FR"/>
              <a:pPr>
                <a:defRPr/>
              </a:pPr>
              <a:t>08/10/2015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C8630F1-3248-4397-8D19-C91941E31953}"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5AE1E76C-A245-4195-BD12-9ED28DCC2356}" type="datetimeFigureOut">
              <a:rPr lang="fr-FR"/>
              <a:pPr>
                <a:defRPr/>
              </a:pPr>
              <a:t>08/10/2015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981630CC-980D-4A8E-9CC5-EB27B8D772FB}"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21E60E10-C03F-409C-BF93-9350884BF7FB}" type="datetimeFigureOut">
              <a:rPr lang="fr-FR"/>
              <a:pPr>
                <a:defRPr/>
              </a:pPr>
              <a:t>08/10/2015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AAF0F1C-CB45-4873-9875-35DB5B8F3306}"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18795E89-95F9-4A0D-9852-2A4A33302E09}" type="datetimeFigureOut">
              <a:rPr lang="fr-FR"/>
              <a:pPr>
                <a:defRPr/>
              </a:pPr>
              <a:t>08/10/2015</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A9FAB64D-AC3D-4E4A-BE86-E7420ED5318D}"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CFA31204-8E56-44AD-8284-59828A44263D}" type="datetimeFigureOut">
              <a:rPr lang="fr-FR"/>
              <a:pPr>
                <a:defRPr/>
              </a:pPr>
              <a:t>08/10/2015</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72037E2F-89D8-4046-96FC-3A1EFA49F219}"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6E14A77B-6F49-4793-8DDB-3561FF5DFCD8}" type="datetimeFigureOut">
              <a:rPr lang="fr-FR"/>
              <a:pPr>
                <a:defRPr/>
              </a:pPr>
              <a:t>08/10/2015</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F2E2E8DD-A8D3-4144-8AE1-1757998F8DB5}"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FDDF0778-BD0C-4F0B-83B9-4B613EDD2ABA}" type="datetimeFigureOut">
              <a:rPr lang="fr-FR"/>
              <a:pPr>
                <a:defRPr/>
              </a:pPr>
              <a:t>08/10/2015</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B4B39462-DF37-4CC4-BB55-6BFE3711C564}"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D83CB65B-E99B-4485-9782-6C0CDC7C8226}" type="datetimeFigureOut">
              <a:rPr lang="fr-FR"/>
              <a:pPr>
                <a:defRPr/>
              </a:pPr>
              <a:t>08/10/2015</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B297E52-6BFE-4939-B537-D085C7557C41}"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DF4C33D4-FD28-4452-9C68-FB3F1F8A9331}" type="datetimeFigureOut">
              <a:rPr lang="fr-FR"/>
              <a:pPr>
                <a:defRPr/>
              </a:pPr>
              <a:t>08/10/2015</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0D6F4F97-9F73-42C3-8F59-417DE6E81A42}"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CCCCFF"/>
            </a:gs>
            <a:gs pos="17999">
              <a:srgbClr val="99CCFF"/>
            </a:gs>
            <a:gs pos="36000">
              <a:srgbClr val="9966FF"/>
            </a:gs>
            <a:gs pos="61000">
              <a:srgbClr val="CC99FF"/>
            </a:gs>
            <a:gs pos="82001">
              <a:srgbClr val="99CCFF"/>
            </a:gs>
            <a:gs pos="100000">
              <a:srgbClr val="CCCCFF"/>
            </a:gs>
          </a:gsLst>
          <a:lin ang="5400000"/>
        </a:gra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8AD3A2A-F1D0-4B50-BCA0-CAA651E891EB}" type="datetimeFigureOut">
              <a:rPr lang="fr-FR"/>
              <a:pPr>
                <a:defRPr/>
              </a:pPr>
              <a:t>08/10/2015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4EE5B6D-2E45-4BBB-8565-D8A5F973D6CB}"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_rels/slide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dd.dynamicdiagrams.com/wp-content/uploads/2007/10/15newtaxi.cityroom.jpg"/>
          <p:cNvPicPr>
            <a:picLocks noChangeAspect="1" noChangeArrowheads="1"/>
          </p:cNvPicPr>
          <p:nvPr/>
        </p:nvPicPr>
        <p:blipFill>
          <a:blip r:embed="rId2"/>
          <a:srcRect/>
          <a:stretch>
            <a:fillRect/>
          </a:stretch>
        </p:blipFill>
        <p:spPr bwMode="auto">
          <a:xfrm>
            <a:off x="3348038" y="3644900"/>
            <a:ext cx="4121150" cy="1584325"/>
          </a:xfrm>
          <a:prstGeom prst="rect">
            <a:avLst/>
          </a:prstGeom>
          <a:noFill/>
          <a:ln w="9525">
            <a:noFill/>
            <a:miter lim="800000"/>
            <a:headEnd/>
            <a:tailEnd/>
          </a:ln>
        </p:spPr>
      </p:pic>
      <p:pic>
        <p:nvPicPr>
          <p:cNvPr id="5" name="Image 4" descr="statue-of-liberty-color.gif"/>
          <p:cNvPicPr>
            <a:picLocks noChangeAspect="1"/>
          </p:cNvPicPr>
          <p:nvPr/>
        </p:nvPicPr>
        <p:blipFill>
          <a:blip r:embed="rId3"/>
          <a:srcRect/>
          <a:stretch>
            <a:fillRect/>
          </a:stretch>
        </p:blipFill>
        <p:spPr bwMode="auto">
          <a:xfrm>
            <a:off x="323850" y="260350"/>
            <a:ext cx="1447800" cy="3429000"/>
          </a:xfrm>
          <a:prstGeom prst="rect">
            <a:avLst/>
          </a:prstGeom>
          <a:noFill/>
          <a:ln w="9525">
            <a:noFill/>
            <a:miter lim="800000"/>
            <a:headEnd/>
            <a:tailEnd/>
          </a:ln>
        </p:spPr>
      </p:pic>
      <p:sp>
        <p:nvSpPr>
          <p:cNvPr id="6" name="Rectangle 5"/>
          <p:cNvSpPr/>
          <p:nvPr/>
        </p:nvSpPr>
        <p:spPr>
          <a:xfrm>
            <a:off x="2051720" y="188640"/>
            <a:ext cx="4341573" cy="923330"/>
          </a:xfrm>
          <a:prstGeom prst="rect">
            <a:avLst/>
          </a:prstGeom>
          <a:noFill/>
        </p:spPr>
        <p:txBody>
          <a:bodyPr wrap="none">
            <a:spAutoFit/>
          </a:bodyPr>
          <a:lstStyle/>
          <a:p>
            <a:pPr algn="ctr">
              <a:defRPr/>
            </a:pPr>
            <a:r>
              <a:rPr lang="fr-FR" sz="5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Let’s</a:t>
            </a:r>
            <a:r>
              <a:rPr lang="fr-FR"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 go to …</a:t>
            </a:r>
          </a:p>
        </p:txBody>
      </p:sp>
      <p:pic>
        <p:nvPicPr>
          <p:cNvPr id="11268" name="Picture 4" descr="http://static.freepik.com/photos-libre/boort-art-deco-empire-state-building-clip-art_421333.jpg"/>
          <p:cNvPicPr>
            <a:picLocks noChangeAspect="1" noChangeArrowheads="1"/>
          </p:cNvPicPr>
          <p:nvPr/>
        </p:nvPicPr>
        <p:blipFill>
          <a:blip r:embed="rId4"/>
          <a:srcRect/>
          <a:stretch>
            <a:fillRect/>
          </a:stretch>
        </p:blipFill>
        <p:spPr bwMode="auto">
          <a:xfrm>
            <a:off x="1979613" y="1196975"/>
            <a:ext cx="1184275" cy="3154363"/>
          </a:xfrm>
          <a:prstGeom prst="rect">
            <a:avLst/>
          </a:prstGeom>
          <a:noFill/>
          <a:ln w="9525">
            <a:noFill/>
            <a:miter lim="800000"/>
            <a:headEnd/>
            <a:tailEnd/>
          </a:ln>
        </p:spPr>
      </p:pic>
      <p:sp>
        <p:nvSpPr>
          <p:cNvPr id="8" name="Rectangle 7"/>
          <p:cNvSpPr/>
          <p:nvPr/>
        </p:nvSpPr>
        <p:spPr>
          <a:xfrm>
            <a:off x="3347864" y="5373216"/>
            <a:ext cx="4970849" cy="923330"/>
          </a:xfrm>
          <a:prstGeom prst="rect">
            <a:avLst/>
          </a:prstGeom>
        </p:spPr>
        <p:txBody>
          <a:bodyPr wrap="none">
            <a:spAutoFit/>
          </a:bodyPr>
          <a:lstStyle/>
          <a:p>
            <a:pPr algn="ctr">
              <a:defRPr/>
            </a:pPr>
            <a:r>
              <a:rPr lang="fr-FR"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New York city!</a:t>
            </a:r>
          </a:p>
        </p:txBody>
      </p:sp>
      <p:pic>
        <p:nvPicPr>
          <p:cNvPr id="9" name="Image 8" descr="red-brooklyn-bridge-md.png"/>
          <p:cNvPicPr>
            <a:picLocks noChangeAspect="1"/>
          </p:cNvPicPr>
          <p:nvPr/>
        </p:nvPicPr>
        <p:blipFill>
          <a:blip r:embed="rId5"/>
          <a:srcRect/>
          <a:stretch>
            <a:fillRect/>
          </a:stretch>
        </p:blipFill>
        <p:spPr bwMode="auto">
          <a:xfrm>
            <a:off x="3708400" y="1412875"/>
            <a:ext cx="2400300" cy="1944688"/>
          </a:xfrm>
          <a:prstGeom prst="rect">
            <a:avLst/>
          </a:prstGeom>
          <a:noFill/>
          <a:ln w="9525">
            <a:noFill/>
            <a:miter lim="800000"/>
            <a:headEnd/>
            <a:tailEnd/>
          </a:ln>
        </p:spPr>
      </p:pic>
      <p:pic>
        <p:nvPicPr>
          <p:cNvPr id="10" name="Image 9" descr="hotdog.jpg"/>
          <p:cNvPicPr>
            <a:picLocks noChangeAspect="1"/>
          </p:cNvPicPr>
          <p:nvPr/>
        </p:nvPicPr>
        <p:blipFill>
          <a:blip r:embed="rId6"/>
          <a:srcRect/>
          <a:stretch>
            <a:fillRect/>
          </a:stretch>
        </p:blipFill>
        <p:spPr bwMode="auto">
          <a:xfrm>
            <a:off x="827088" y="4652963"/>
            <a:ext cx="1943100" cy="1422400"/>
          </a:xfrm>
          <a:prstGeom prst="rect">
            <a:avLst/>
          </a:prstGeom>
          <a:noFill/>
          <a:ln w="9525">
            <a:noFill/>
            <a:miter lim="800000"/>
            <a:headEnd/>
            <a:tailEnd/>
          </a:ln>
        </p:spPr>
      </p:pic>
      <p:pic>
        <p:nvPicPr>
          <p:cNvPr id="11270" name="Picture 6" descr="http://www.clipart-box.com/vignettes/freedom-tower120610.png"/>
          <p:cNvPicPr>
            <a:picLocks noChangeAspect="1" noChangeArrowheads="1"/>
          </p:cNvPicPr>
          <p:nvPr/>
        </p:nvPicPr>
        <p:blipFill>
          <a:blip r:embed="rId7"/>
          <a:srcRect/>
          <a:stretch>
            <a:fillRect/>
          </a:stretch>
        </p:blipFill>
        <p:spPr bwMode="auto">
          <a:xfrm>
            <a:off x="6659563" y="333375"/>
            <a:ext cx="2089150" cy="20875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6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Espace réservé du contenu 3" descr="USA map (enjoy english 4ème).jpg"/>
          <p:cNvPicPr>
            <a:picLocks noGrp="1"/>
          </p:cNvPicPr>
          <p:nvPr>
            <p:ph idx="1"/>
          </p:nvPr>
        </p:nvPicPr>
        <p:blipFill>
          <a:blip r:embed="rId2"/>
          <a:srcRect l="2843" t="10898" r="1067" b="871"/>
          <a:stretch>
            <a:fillRect/>
          </a:stretch>
        </p:blipFill>
        <p:spPr>
          <a:xfrm>
            <a:off x="395288" y="620713"/>
            <a:ext cx="5329237" cy="3744912"/>
          </a:xfrm>
        </p:spPr>
      </p:pic>
      <p:pic>
        <p:nvPicPr>
          <p:cNvPr id="9" name="Image 8" descr="new-york big apple.jpg"/>
          <p:cNvPicPr>
            <a:picLocks noChangeAspect="1"/>
          </p:cNvPicPr>
          <p:nvPr/>
        </p:nvPicPr>
        <p:blipFill>
          <a:blip r:embed="rId3"/>
          <a:srcRect/>
          <a:stretch>
            <a:fillRect/>
          </a:stretch>
        </p:blipFill>
        <p:spPr bwMode="auto">
          <a:xfrm>
            <a:off x="468313" y="4581525"/>
            <a:ext cx="1687512" cy="1689100"/>
          </a:xfrm>
          <a:prstGeom prst="rect">
            <a:avLst/>
          </a:prstGeom>
          <a:noFill/>
          <a:ln w="9525">
            <a:noFill/>
            <a:miter lim="800000"/>
            <a:headEnd/>
            <a:tailEnd/>
          </a:ln>
        </p:spPr>
      </p:pic>
      <p:pic>
        <p:nvPicPr>
          <p:cNvPr id="10" name="Image 9" descr="New-York-Big-Apple1.jpg"/>
          <p:cNvPicPr>
            <a:picLocks noChangeAspect="1"/>
          </p:cNvPicPr>
          <p:nvPr/>
        </p:nvPicPr>
        <p:blipFill>
          <a:blip r:embed="rId4"/>
          <a:srcRect/>
          <a:stretch>
            <a:fillRect/>
          </a:stretch>
        </p:blipFill>
        <p:spPr bwMode="auto">
          <a:xfrm>
            <a:off x="6156325" y="404813"/>
            <a:ext cx="2238375" cy="1584325"/>
          </a:xfrm>
          <a:prstGeom prst="rect">
            <a:avLst/>
          </a:prstGeom>
          <a:noFill/>
          <a:ln w="9525">
            <a:noFill/>
            <a:miter lim="800000"/>
            <a:headEnd/>
            <a:tailEnd/>
          </a:ln>
        </p:spPr>
      </p:pic>
      <p:sp>
        <p:nvSpPr>
          <p:cNvPr id="11" name="Ellipse 10"/>
          <p:cNvSpPr/>
          <p:nvPr/>
        </p:nvSpPr>
        <p:spPr>
          <a:xfrm>
            <a:off x="4211638" y="981075"/>
            <a:ext cx="1728787" cy="1727200"/>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2" name="ZoneTexte 11"/>
          <p:cNvSpPr txBox="1">
            <a:spLocks noChangeArrowheads="1"/>
          </p:cNvSpPr>
          <p:nvPr/>
        </p:nvSpPr>
        <p:spPr bwMode="auto">
          <a:xfrm>
            <a:off x="5867400" y="2133600"/>
            <a:ext cx="2808288" cy="3784600"/>
          </a:xfrm>
          <a:prstGeom prst="rect">
            <a:avLst/>
          </a:prstGeom>
          <a:noFill/>
          <a:ln w="9525">
            <a:noFill/>
            <a:miter lim="800000"/>
            <a:headEnd/>
            <a:tailEnd/>
          </a:ln>
        </p:spPr>
        <p:txBody>
          <a:bodyPr>
            <a:spAutoFit/>
          </a:bodyPr>
          <a:lstStyle/>
          <a:p>
            <a:r>
              <a:rPr lang="fr-FR" sz="2400">
                <a:latin typeface="Calibri" pitchFamily="34" charset="0"/>
              </a:rPr>
              <a:t>The name was first used by a sports journalist in the 1920s.</a:t>
            </a:r>
          </a:p>
          <a:p>
            <a:r>
              <a:rPr lang="fr-FR" sz="2400">
                <a:latin typeface="Calibri" pitchFamily="34" charset="0"/>
              </a:rPr>
              <a:t>In the 1970s the city began to use its nickname in their advertising campaigns to attract tourists.</a:t>
            </a:r>
          </a:p>
        </p:txBody>
      </p:sp>
      <p:sp>
        <p:nvSpPr>
          <p:cNvPr id="14" name="Rectangle 13"/>
          <p:cNvSpPr>
            <a:spLocks noChangeArrowheads="1"/>
          </p:cNvSpPr>
          <p:nvPr/>
        </p:nvSpPr>
        <p:spPr bwMode="auto">
          <a:xfrm>
            <a:off x="2195513" y="4508500"/>
            <a:ext cx="3671887" cy="1016000"/>
          </a:xfrm>
          <a:prstGeom prst="rect">
            <a:avLst/>
          </a:prstGeom>
          <a:noFill/>
          <a:ln w="9525">
            <a:noFill/>
            <a:miter lim="800000"/>
            <a:headEnd/>
            <a:tailEnd/>
          </a:ln>
        </p:spPr>
        <p:txBody>
          <a:bodyPr>
            <a:spAutoFit/>
          </a:bodyPr>
          <a:lstStyle/>
          <a:p>
            <a:r>
              <a:rPr lang="fr-FR" sz="2400">
                <a:latin typeface="Calibri" pitchFamily="34" charset="0"/>
              </a:rPr>
              <a:t>New York City is called </a:t>
            </a:r>
          </a:p>
          <a:p>
            <a:r>
              <a:rPr lang="fr-FR" sz="3600" b="1">
                <a:solidFill>
                  <a:srgbClr val="7030A0"/>
                </a:solidFill>
                <a:latin typeface="Calibri" pitchFamily="34" charset="0"/>
              </a:rPr>
              <a:t>« The Big Apple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grpId="1" nodeType="clickEffect">
                                  <p:stCondLst>
                                    <p:cond delay="0"/>
                                  </p:stCondLst>
                                  <p:childTnLst>
                                    <p:animScale>
                                      <p:cBhvr>
                                        <p:cTn id="11" dur="2000" fill="hold"/>
                                        <p:tgtEl>
                                          <p:spTgt spid="11"/>
                                        </p:tgtEl>
                                      </p:cBhvr>
                                      <p:by x="50000" y="50000"/>
                                    </p:animScale>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checkerboard(across)">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2"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NYC boroughs.jpg"/>
          <p:cNvPicPr>
            <a:picLocks noGrp="1"/>
          </p:cNvPicPr>
          <p:nvPr>
            <p:ph idx="1"/>
          </p:nvPr>
        </p:nvPicPr>
        <p:blipFill>
          <a:blip r:embed="rId2"/>
          <a:srcRect/>
          <a:stretch>
            <a:fillRect/>
          </a:stretch>
        </p:blipFill>
        <p:spPr>
          <a:xfrm>
            <a:off x="468313" y="476250"/>
            <a:ext cx="3057525" cy="3467100"/>
          </a:xfrm>
        </p:spPr>
      </p:pic>
      <p:pic>
        <p:nvPicPr>
          <p:cNvPr id="5" name="Image 4" descr="map_hoods4.gif"/>
          <p:cNvPicPr>
            <a:picLocks noChangeAspect="1" noChangeArrowheads="1"/>
          </p:cNvPicPr>
          <p:nvPr/>
        </p:nvPicPr>
        <p:blipFill>
          <a:blip r:embed="rId3"/>
          <a:srcRect/>
          <a:stretch>
            <a:fillRect/>
          </a:stretch>
        </p:blipFill>
        <p:spPr bwMode="auto">
          <a:xfrm>
            <a:off x="3779838" y="260350"/>
            <a:ext cx="2952750" cy="4968875"/>
          </a:xfrm>
          <a:prstGeom prst="rect">
            <a:avLst/>
          </a:prstGeom>
          <a:noFill/>
          <a:ln w="9525">
            <a:noFill/>
            <a:miter lim="800000"/>
            <a:headEnd/>
            <a:tailEnd/>
          </a:ln>
        </p:spPr>
      </p:pic>
      <p:sp>
        <p:nvSpPr>
          <p:cNvPr id="4100" name="ZoneTexte 5"/>
          <p:cNvSpPr txBox="1">
            <a:spLocks noChangeArrowheads="1"/>
          </p:cNvSpPr>
          <p:nvPr/>
        </p:nvSpPr>
        <p:spPr bwMode="auto">
          <a:xfrm>
            <a:off x="468313" y="4076700"/>
            <a:ext cx="3240087" cy="1200150"/>
          </a:xfrm>
          <a:prstGeom prst="rect">
            <a:avLst/>
          </a:prstGeom>
          <a:noFill/>
          <a:ln w="9525">
            <a:noFill/>
            <a:miter lim="800000"/>
            <a:headEnd/>
            <a:tailEnd/>
          </a:ln>
        </p:spPr>
        <p:txBody>
          <a:bodyPr>
            <a:spAutoFit/>
          </a:bodyPr>
          <a:lstStyle/>
          <a:p>
            <a:r>
              <a:rPr lang="fr-FR" sz="2400">
                <a:latin typeface="Calibri" pitchFamily="34" charset="0"/>
              </a:rPr>
              <a:t>The city is made up of </a:t>
            </a:r>
            <a:r>
              <a:rPr lang="fr-FR" sz="2400" b="1">
                <a:solidFill>
                  <a:srgbClr val="7030A0"/>
                </a:solidFill>
                <a:latin typeface="Calibri" pitchFamily="34" charset="0"/>
              </a:rPr>
              <a:t>five boroughs </a:t>
            </a:r>
          </a:p>
          <a:p>
            <a:r>
              <a:rPr lang="fr-FR" sz="2400">
                <a:latin typeface="Calibri" pitchFamily="34" charset="0"/>
              </a:rPr>
              <a:t>(or districts)</a:t>
            </a:r>
          </a:p>
        </p:txBody>
      </p:sp>
      <p:sp>
        <p:nvSpPr>
          <p:cNvPr id="7" name="ZoneTexte 6"/>
          <p:cNvSpPr txBox="1">
            <a:spLocks noChangeArrowheads="1"/>
          </p:cNvSpPr>
          <p:nvPr/>
        </p:nvSpPr>
        <p:spPr bwMode="auto">
          <a:xfrm>
            <a:off x="468313" y="5300663"/>
            <a:ext cx="3382962" cy="831850"/>
          </a:xfrm>
          <a:prstGeom prst="rect">
            <a:avLst/>
          </a:prstGeom>
          <a:noFill/>
          <a:ln w="9525">
            <a:noFill/>
            <a:miter lim="800000"/>
            <a:headEnd/>
            <a:tailEnd/>
          </a:ln>
        </p:spPr>
        <p:txBody>
          <a:bodyPr>
            <a:spAutoFit/>
          </a:bodyPr>
          <a:lstStyle/>
          <a:p>
            <a:r>
              <a:rPr lang="fr-FR" sz="2400">
                <a:latin typeface="Calibri" pitchFamily="34" charset="0"/>
              </a:rPr>
              <a:t>The most famous is </a:t>
            </a:r>
            <a:r>
              <a:rPr lang="fr-FR" sz="2400" b="1">
                <a:solidFill>
                  <a:srgbClr val="7030A0"/>
                </a:solidFill>
                <a:latin typeface="Calibri" pitchFamily="34" charset="0"/>
              </a:rPr>
              <a:t>Manhattan</a:t>
            </a:r>
          </a:p>
        </p:txBody>
      </p:sp>
      <p:sp>
        <p:nvSpPr>
          <p:cNvPr id="8" name="ZoneTexte 7"/>
          <p:cNvSpPr txBox="1">
            <a:spLocks noChangeArrowheads="1"/>
          </p:cNvSpPr>
          <p:nvPr/>
        </p:nvSpPr>
        <p:spPr bwMode="auto">
          <a:xfrm>
            <a:off x="6875463" y="260350"/>
            <a:ext cx="2160587" cy="3970338"/>
          </a:xfrm>
          <a:prstGeom prst="rect">
            <a:avLst/>
          </a:prstGeom>
          <a:noFill/>
          <a:ln w="9525">
            <a:noFill/>
            <a:miter lim="800000"/>
            <a:headEnd/>
            <a:tailEnd/>
          </a:ln>
        </p:spPr>
        <p:txBody>
          <a:bodyPr>
            <a:spAutoFit/>
          </a:bodyPr>
          <a:lstStyle/>
          <a:p>
            <a:pPr algn="ctr"/>
            <a:r>
              <a:rPr lang="fr-FR" sz="2800">
                <a:latin typeface="Calibri" pitchFamily="34" charset="0"/>
              </a:rPr>
              <a:t>The city has </a:t>
            </a:r>
          </a:p>
          <a:p>
            <a:pPr algn="ctr"/>
            <a:r>
              <a:rPr lang="fr-FR" sz="2800">
                <a:latin typeface="Calibri" pitchFamily="34" charset="0"/>
              </a:rPr>
              <a:t>a population of more than 8 million people.</a:t>
            </a:r>
          </a:p>
          <a:p>
            <a:pPr algn="ctr"/>
            <a:r>
              <a:rPr lang="fr-FR" sz="2800">
                <a:latin typeface="Calibri" pitchFamily="34" charset="0"/>
              </a:rPr>
              <a:t>It’s the most populated city in the USA</a:t>
            </a:r>
          </a:p>
        </p:txBody>
      </p:sp>
      <p:sp>
        <p:nvSpPr>
          <p:cNvPr id="9" name="ZoneTexte 8"/>
          <p:cNvSpPr txBox="1"/>
          <p:nvPr/>
        </p:nvSpPr>
        <p:spPr>
          <a:xfrm>
            <a:off x="6875463" y="4941888"/>
            <a:ext cx="1944687" cy="1384300"/>
          </a:xfrm>
          <a:prstGeom prst="rect">
            <a:avLst/>
          </a:prstGeom>
          <a:solidFill>
            <a:schemeClr val="accent2">
              <a:lumMod val="60000"/>
              <a:lumOff val="40000"/>
            </a:schemeClr>
          </a:solidFill>
        </p:spPr>
        <p:txBody>
          <a:bodyPr>
            <a:spAutoFit/>
          </a:bodyPr>
          <a:lstStyle/>
          <a:p>
            <a:pPr fontAlgn="auto">
              <a:spcBef>
                <a:spcPts val="0"/>
              </a:spcBef>
              <a:spcAft>
                <a:spcPts val="0"/>
              </a:spcAft>
              <a:defRPr/>
            </a:pPr>
            <a:r>
              <a:rPr lang="fr-FR" sz="2800" dirty="0">
                <a:latin typeface="+mn-lt"/>
                <a:cs typeface="+mn-cs"/>
              </a:rPr>
              <a:t>43.8 billion </a:t>
            </a:r>
            <a:r>
              <a:rPr lang="fr-FR" sz="2800" dirty="0" err="1">
                <a:latin typeface="+mn-lt"/>
                <a:cs typeface="+mn-cs"/>
              </a:rPr>
              <a:t>tourists</a:t>
            </a:r>
            <a:r>
              <a:rPr lang="fr-FR" sz="2800" dirty="0">
                <a:latin typeface="+mn-lt"/>
                <a:cs typeface="+mn-cs"/>
              </a:rPr>
              <a:t> per </a:t>
            </a:r>
            <a:r>
              <a:rPr lang="fr-FR" sz="2800" dirty="0" err="1">
                <a:latin typeface="+mn-lt"/>
                <a:cs typeface="+mn-cs"/>
              </a:rPr>
              <a:t>year</a:t>
            </a:r>
            <a:r>
              <a:rPr lang="fr-FR" sz="2800" dirty="0">
                <a:latin typeface="+mn-lt"/>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up)">
                                      <p:cBhvr>
                                        <p:cTn id="16" dur="2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DSCN1982.JPG"/>
          <p:cNvPicPr>
            <a:picLocks noGrp="1" noChangeAspect="1"/>
          </p:cNvPicPr>
          <p:nvPr>
            <p:ph idx="1"/>
          </p:nvPr>
        </p:nvPicPr>
        <p:blipFill>
          <a:blip r:embed="rId2"/>
          <a:srcRect/>
          <a:stretch>
            <a:fillRect/>
          </a:stretch>
        </p:blipFill>
        <p:spPr>
          <a:xfrm>
            <a:off x="250825" y="1052513"/>
            <a:ext cx="3395663" cy="4525962"/>
          </a:xfrm>
        </p:spPr>
      </p:pic>
      <p:pic>
        <p:nvPicPr>
          <p:cNvPr id="5" name="Image 4" descr="DSCN2031.JPG"/>
          <p:cNvPicPr>
            <a:picLocks noChangeAspect="1"/>
          </p:cNvPicPr>
          <p:nvPr/>
        </p:nvPicPr>
        <p:blipFill>
          <a:blip r:embed="rId3"/>
          <a:srcRect t="5907"/>
          <a:stretch>
            <a:fillRect/>
          </a:stretch>
        </p:blipFill>
        <p:spPr bwMode="auto">
          <a:xfrm>
            <a:off x="3708400" y="2492375"/>
            <a:ext cx="2667000" cy="3346450"/>
          </a:xfrm>
          <a:prstGeom prst="rect">
            <a:avLst/>
          </a:prstGeom>
          <a:noFill/>
          <a:ln w="9525">
            <a:noFill/>
            <a:miter lim="800000"/>
            <a:headEnd/>
            <a:tailEnd/>
          </a:ln>
        </p:spPr>
      </p:pic>
      <p:sp>
        <p:nvSpPr>
          <p:cNvPr id="6" name="Rectangle 5"/>
          <p:cNvSpPr/>
          <p:nvPr/>
        </p:nvSpPr>
        <p:spPr>
          <a:xfrm>
            <a:off x="395536" y="188640"/>
            <a:ext cx="5191806" cy="707886"/>
          </a:xfrm>
          <a:prstGeom prst="rect">
            <a:avLst/>
          </a:prstGeom>
          <a:noFill/>
        </p:spPr>
        <p:txBody>
          <a:bodyPr wrap="none">
            <a:spAutoFit/>
          </a:bodyPr>
          <a:lstStyle/>
          <a:p>
            <a:pPr algn="ctr" fontAlgn="auto">
              <a:spcBef>
                <a:spcPts val="0"/>
              </a:spcBef>
              <a:spcAft>
                <a:spcPts val="0"/>
              </a:spcAft>
              <a:defRPr/>
            </a:pPr>
            <a:r>
              <a:rPr lang="fr-FR"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The statue of liberty</a:t>
            </a:r>
          </a:p>
        </p:txBody>
      </p:sp>
      <p:sp>
        <p:nvSpPr>
          <p:cNvPr id="5125" name="ZoneTexte 6"/>
          <p:cNvSpPr txBox="1">
            <a:spLocks noChangeArrowheads="1"/>
          </p:cNvSpPr>
          <p:nvPr/>
        </p:nvSpPr>
        <p:spPr bwMode="auto">
          <a:xfrm>
            <a:off x="250825" y="5732463"/>
            <a:ext cx="7634288" cy="831850"/>
          </a:xfrm>
          <a:prstGeom prst="rect">
            <a:avLst/>
          </a:prstGeom>
          <a:noFill/>
          <a:ln w="9525">
            <a:noFill/>
            <a:miter lim="800000"/>
            <a:headEnd/>
            <a:tailEnd/>
          </a:ln>
        </p:spPr>
        <p:txBody>
          <a:bodyPr>
            <a:spAutoFit/>
          </a:bodyPr>
          <a:lstStyle/>
          <a:p>
            <a:r>
              <a:rPr lang="fr-FR" sz="2400">
                <a:latin typeface="Calibri" pitchFamily="34" charset="0"/>
              </a:rPr>
              <a:t>The statue is a universal symbol of </a:t>
            </a:r>
            <a:r>
              <a:rPr lang="fr-FR" sz="2400" b="1">
                <a:solidFill>
                  <a:srgbClr val="7030A0"/>
                </a:solidFill>
                <a:latin typeface="Calibri" pitchFamily="34" charset="0"/>
              </a:rPr>
              <a:t>freedom</a:t>
            </a:r>
            <a:r>
              <a:rPr lang="fr-FR" sz="2400">
                <a:latin typeface="Calibri" pitchFamily="34" charset="0"/>
              </a:rPr>
              <a:t> and </a:t>
            </a:r>
            <a:r>
              <a:rPr lang="fr-FR" sz="2400" b="1">
                <a:solidFill>
                  <a:srgbClr val="7030A0"/>
                </a:solidFill>
                <a:latin typeface="Calibri" pitchFamily="34" charset="0"/>
              </a:rPr>
              <a:t>democracy</a:t>
            </a:r>
            <a:r>
              <a:rPr lang="fr-FR" sz="2400">
                <a:latin typeface="Calibri" pitchFamily="34" charset="0"/>
              </a:rPr>
              <a:t>. It was a gift from France in 1886.</a:t>
            </a:r>
          </a:p>
        </p:txBody>
      </p:sp>
      <p:pic>
        <p:nvPicPr>
          <p:cNvPr id="8" name="Image 7" descr="DSCN2036.JPG"/>
          <p:cNvPicPr>
            <a:picLocks noChangeAspect="1"/>
          </p:cNvPicPr>
          <p:nvPr/>
        </p:nvPicPr>
        <p:blipFill>
          <a:blip r:embed="rId4"/>
          <a:srcRect r="7874" b="11073"/>
          <a:stretch>
            <a:fillRect/>
          </a:stretch>
        </p:blipFill>
        <p:spPr bwMode="auto">
          <a:xfrm>
            <a:off x="6516688" y="549275"/>
            <a:ext cx="2338387" cy="3008313"/>
          </a:xfrm>
          <a:prstGeom prst="rect">
            <a:avLst/>
          </a:prstGeom>
          <a:noFill/>
          <a:ln w="9525">
            <a:noFill/>
            <a:miter lim="800000"/>
            <a:headEnd/>
            <a:tailEnd/>
          </a:ln>
        </p:spPr>
      </p:pic>
      <p:sp>
        <p:nvSpPr>
          <p:cNvPr id="9" name="ZoneTexte 8"/>
          <p:cNvSpPr txBox="1">
            <a:spLocks noChangeArrowheads="1"/>
          </p:cNvSpPr>
          <p:nvPr/>
        </p:nvSpPr>
        <p:spPr bwMode="auto">
          <a:xfrm>
            <a:off x="3708400" y="908050"/>
            <a:ext cx="2663825" cy="1631950"/>
          </a:xfrm>
          <a:prstGeom prst="rect">
            <a:avLst/>
          </a:prstGeom>
          <a:noFill/>
          <a:ln w="9525">
            <a:noFill/>
            <a:miter lim="800000"/>
            <a:headEnd/>
            <a:tailEnd/>
          </a:ln>
        </p:spPr>
        <p:txBody>
          <a:bodyPr>
            <a:spAutoFit/>
          </a:bodyPr>
          <a:lstStyle/>
          <a:p>
            <a:pPr algn="ctr"/>
            <a:r>
              <a:rPr lang="fr-FR" sz="2000">
                <a:latin typeface="Calibri" pitchFamily="34" charset="0"/>
              </a:rPr>
              <a:t>The seven spikes </a:t>
            </a:r>
          </a:p>
          <a:p>
            <a:pPr algn="ctr"/>
            <a:r>
              <a:rPr lang="fr-FR" sz="2000">
                <a:latin typeface="Calibri" pitchFamily="34" charset="0"/>
              </a:rPr>
              <a:t>on Liberty’s crown represent </a:t>
            </a:r>
          </a:p>
          <a:p>
            <a:pPr algn="ctr"/>
            <a:r>
              <a:rPr lang="fr-FR" sz="2000">
                <a:latin typeface="Calibri" pitchFamily="34" charset="0"/>
              </a:rPr>
              <a:t>the seven seas and the seven continents</a:t>
            </a:r>
            <a:r>
              <a:rPr lang="fr-FR" sz="2000">
                <a:solidFill>
                  <a:srgbClr val="7030A0"/>
                </a:solidFill>
                <a:latin typeface="Calibri" pitchFamily="34" charset="0"/>
              </a:rPr>
              <a:t>.</a:t>
            </a:r>
          </a:p>
        </p:txBody>
      </p:sp>
      <p:sp>
        <p:nvSpPr>
          <p:cNvPr id="10" name="ZoneTexte 9"/>
          <p:cNvSpPr txBox="1">
            <a:spLocks noChangeArrowheads="1"/>
          </p:cNvSpPr>
          <p:nvPr/>
        </p:nvSpPr>
        <p:spPr bwMode="auto">
          <a:xfrm>
            <a:off x="6443663" y="3644900"/>
            <a:ext cx="2520950" cy="2000250"/>
          </a:xfrm>
          <a:prstGeom prst="rect">
            <a:avLst/>
          </a:prstGeom>
          <a:noFill/>
          <a:ln w="9525">
            <a:noFill/>
            <a:miter lim="800000"/>
            <a:headEnd/>
            <a:tailEnd/>
          </a:ln>
        </p:spPr>
        <p:txBody>
          <a:bodyPr>
            <a:spAutoFit/>
          </a:bodyPr>
          <a:lstStyle/>
          <a:p>
            <a:r>
              <a:rPr lang="fr-FR" sz="2000">
                <a:latin typeface="Calibri" pitchFamily="34" charset="0"/>
              </a:rPr>
              <a:t>The tablet in the statue’s hand shows an important date: </a:t>
            </a:r>
          </a:p>
          <a:p>
            <a:r>
              <a:rPr lang="fr-FR" sz="2400" b="1">
                <a:solidFill>
                  <a:srgbClr val="7030A0"/>
                </a:solidFill>
                <a:latin typeface="Calibri" pitchFamily="34" charset="0"/>
              </a:rPr>
              <a:t>July 4, 1776 </a:t>
            </a:r>
            <a:r>
              <a:rPr lang="fr-FR" sz="2000" b="1">
                <a:solidFill>
                  <a:srgbClr val="7030A0"/>
                </a:solidFill>
                <a:latin typeface="Calibri" pitchFamily="34" charset="0"/>
              </a:rPr>
              <a:t>,</a:t>
            </a:r>
          </a:p>
          <a:p>
            <a:r>
              <a:rPr lang="fr-FR" sz="2000">
                <a:latin typeface="Calibri" pitchFamily="34" charset="0"/>
              </a:rPr>
              <a:t>Day of the declaration of independence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8" presetClass="entr" presetSubtype="16"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diamond(in)">
                                      <p:cBhvr>
                                        <p:cTn id="16" dur="2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diamond(in)">
                                      <p:cBhvr>
                                        <p:cTn id="21" dur="20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OneWorldTradeCenter.jpg"/>
          <p:cNvPicPr>
            <a:picLocks noChangeAspect="1"/>
          </p:cNvPicPr>
          <p:nvPr/>
        </p:nvPicPr>
        <p:blipFill>
          <a:blip r:embed="rId2"/>
          <a:srcRect/>
          <a:stretch>
            <a:fillRect/>
          </a:stretch>
        </p:blipFill>
        <p:spPr bwMode="auto">
          <a:xfrm>
            <a:off x="5724525" y="620713"/>
            <a:ext cx="3048000" cy="4597400"/>
          </a:xfrm>
          <a:prstGeom prst="rect">
            <a:avLst/>
          </a:prstGeom>
          <a:noFill/>
          <a:ln w="9525">
            <a:noFill/>
            <a:miter lim="800000"/>
            <a:headEnd/>
            <a:tailEnd/>
          </a:ln>
        </p:spPr>
      </p:pic>
      <p:pic>
        <p:nvPicPr>
          <p:cNvPr id="6" name="Image 5" descr="World-Trade-Center-New-York.jpg"/>
          <p:cNvPicPr>
            <a:picLocks noChangeAspect="1"/>
          </p:cNvPicPr>
          <p:nvPr/>
        </p:nvPicPr>
        <p:blipFill>
          <a:blip r:embed="rId3"/>
          <a:srcRect/>
          <a:stretch>
            <a:fillRect/>
          </a:stretch>
        </p:blipFill>
        <p:spPr bwMode="auto">
          <a:xfrm>
            <a:off x="250825" y="692150"/>
            <a:ext cx="4213225" cy="2633663"/>
          </a:xfrm>
          <a:prstGeom prst="rect">
            <a:avLst/>
          </a:prstGeom>
          <a:noFill/>
          <a:ln w="9525">
            <a:noFill/>
            <a:miter lim="800000"/>
            <a:headEnd/>
            <a:tailEnd/>
          </a:ln>
        </p:spPr>
      </p:pic>
      <p:pic>
        <p:nvPicPr>
          <p:cNvPr id="7" name="Image 6" descr="27groundzero_span.jpg"/>
          <p:cNvPicPr>
            <a:picLocks noChangeAspect="1"/>
          </p:cNvPicPr>
          <p:nvPr/>
        </p:nvPicPr>
        <p:blipFill>
          <a:blip r:embed="rId4"/>
          <a:srcRect l="10677"/>
          <a:stretch>
            <a:fillRect/>
          </a:stretch>
        </p:blipFill>
        <p:spPr bwMode="auto">
          <a:xfrm>
            <a:off x="1714500" y="4221163"/>
            <a:ext cx="3811588" cy="2370137"/>
          </a:xfrm>
          <a:prstGeom prst="rect">
            <a:avLst/>
          </a:prstGeom>
          <a:noFill/>
          <a:ln w="9525">
            <a:noFill/>
            <a:miter lim="800000"/>
            <a:headEnd/>
            <a:tailEnd/>
          </a:ln>
        </p:spPr>
      </p:pic>
      <p:sp>
        <p:nvSpPr>
          <p:cNvPr id="9" name="Rectangle 8"/>
          <p:cNvSpPr/>
          <p:nvPr/>
        </p:nvSpPr>
        <p:spPr>
          <a:xfrm>
            <a:off x="251520" y="188640"/>
            <a:ext cx="8502392" cy="584775"/>
          </a:xfrm>
          <a:prstGeom prst="rect">
            <a:avLst/>
          </a:prstGeom>
          <a:noFill/>
        </p:spPr>
        <p:txBody>
          <a:bodyPr wrap="none">
            <a:spAutoFit/>
          </a:bodyPr>
          <a:lstStyle/>
          <a:p>
            <a:pPr algn="ctr" fontAlgn="auto">
              <a:spcBef>
                <a:spcPts val="0"/>
              </a:spcBef>
              <a:spcAft>
                <a:spcPts val="0"/>
              </a:spcAft>
              <a:defRPr/>
            </a:pPr>
            <a:r>
              <a:rPr lang="fr-FR"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GROUND ZERO AND ONE WORLD TRADE CENTER</a:t>
            </a:r>
          </a:p>
        </p:txBody>
      </p:sp>
      <p:sp>
        <p:nvSpPr>
          <p:cNvPr id="6150" name="ZoneTexte 9"/>
          <p:cNvSpPr txBox="1">
            <a:spLocks noChangeArrowheads="1"/>
          </p:cNvSpPr>
          <p:nvPr/>
        </p:nvSpPr>
        <p:spPr bwMode="auto">
          <a:xfrm>
            <a:off x="0" y="3284538"/>
            <a:ext cx="4824413" cy="1016000"/>
          </a:xfrm>
          <a:prstGeom prst="rect">
            <a:avLst/>
          </a:prstGeom>
          <a:noFill/>
          <a:ln w="9525">
            <a:noFill/>
            <a:miter lim="800000"/>
            <a:headEnd/>
            <a:tailEnd/>
          </a:ln>
        </p:spPr>
        <p:txBody>
          <a:bodyPr>
            <a:spAutoFit/>
          </a:bodyPr>
          <a:lstStyle/>
          <a:p>
            <a:r>
              <a:rPr lang="fr-FR" sz="2000">
                <a:latin typeface="Calibri" pitchFamily="34" charset="0"/>
              </a:rPr>
              <a:t>On September 11,2001 terrorists crashed two airplanes into the </a:t>
            </a:r>
            <a:r>
              <a:rPr lang="fr-FR" sz="2000" b="1">
                <a:solidFill>
                  <a:srgbClr val="7030A0"/>
                </a:solidFill>
                <a:latin typeface="Calibri" pitchFamily="34" charset="0"/>
              </a:rPr>
              <a:t>Twin towers </a:t>
            </a:r>
            <a:r>
              <a:rPr lang="fr-FR" sz="2000">
                <a:latin typeface="Calibri" pitchFamily="34" charset="0"/>
              </a:rPr>
              <a:t>of the WTC, killing 2750 people.</a:t>
            </a:r>
          </a:p>
        </p:txBody>
      </p:sp>
      <p:sp>
        <p:nvSpPr>
          <p:cNvPr id="11" name="ZoneTexte 10"/>
          <p:cNvSpPr txBox="1">
            <a:spLocks noChangeArrowheads="1"/>
          </p:cNvSpPr>
          <p:nvPr/>
        </p:nvSpPr>
        <p:spPr bwMode="auto">
          <a:xfrm>
            <a:off x="0" y="4581525"/>
            <a:ext cx="1584325" cy="1630363"/>
          </a:xfrm>
          <a:prstGeom prst="rect">
            <a:avLst/>
          </a:prstGeom>
          <a:noFill/>
          <a:ln w="9525">
            <a:noFill/>
            <a:miter lim="800000"/>
            <a:headEnd/>
            <a:tailEnd/>
          </a:ln>
        </p:spPr>
        <p:txBody>
          <a:bodyPr>
            <a:spAutoFit/>
          </a:bodyPr>
          <a:lstStyle/>
          <a:p>
            <a:pPr algn="ctr"/>
            <a:r>
              <a:rPr lang="fr-FR" sz="2000">
                <a:latin typeface="Calibri" pitchFamily="34" charset="0"/>
              </a:rPr>
              <a:t>Today, </a:t>
            </a:r>
            <a:r>
              <a:rPr lang="fr-FR" sz="2000" b="1">
                <a:solidFill>
                  <a:srgbClr val="7030A0"/>
                </a:solidFill>
                <a:latin typeface="Calibri" pitchFamily="34" charset="0"/>
              </a:rPr>
              <a:t>Ground Zero </a:t>
            </a:r>
            <a:r>
              <a:rPr lang="fr-FR" sz="2000">
                <a:latin typeface="Calibri" pitchFamily="34" charset="0"/>
              </a:rPr>
              <a:t>is a memorial for  the victims</a:t>
            </a:r>
          </a:p>
        </p:txBody>
      </p:sp>
      <p:sp>
        <p:nvSpPr>
          <p:cNvPr id="12" name="ZoneTexte 11"/>
          <p:cNvSpPr txBox="1">
            <a:spLocks noChangeArrowheads="1"/>
          </p:cNvSpPr>
          <p:nvPr/>
        </p:nvSpPr>
        <p:spPr bwMode="auto">
          <a:xfrm>
            <a:off x="5724525" y="5226050"/>
            <a:ext cx="3168650" cy="1631950"/>
          </a:xfrm>
          <a:prstGeom prst="rect">
            <a:avLst/>
          </a:prstGeom>
          <a:noFill/>
          <a:ln w="9525">
            <a:noFill/>
            <a:miter lim="800000"/>
            <a:headEnd/>
            <a:tailEnd/>
          </a:ln>
        </p:spPr>
        <p:txBody>
          <a:bodyPr>
            <a:spAutoFit/>
          </a:bodyPr>
          <a:lstStyle/>
          <a:p>
            <a:r>
              <a:rPr lang="fr-FR" sz="2000">
                <a:latin typeface="Calibri" pitchFamily="34" charset="0"/>
              </a:rPr>
              <a:t>A new tower has been built, </a:t>
            </a:r>
            <a:r>
              <a:rPr lang="fr-FR" sz="2000" b="1">
                <a:solidFill>
                  <a:srgbClr val="7030A0"/>
                </a:solidFill>
                <a:latin typeface="Calibri" pitchFamily="34" charset="0"/>
              </a:rPr>
              <a:t>One World Trade Center </a:t>
            </a:r>
          </a:p>
          <a:p>
            <a:r>
              <a:rPr lang="fr-FR" sz="2000">
                <a:latin typeface="Calibri" pitchFamily="34" charset="0"/>
              </a:rPr>
              <a:t>(also called The Freedom Tower) It’s 541m high.It’s the tallest tower in NYC.</a:t>
            </a:r>
          </a:p>
        </p:txBody>
      </p:sp>
      <p:pic>
        <p:nvPicPr>
          <p:cNvPr id="11269" name="Picture 5" descr="groundzero"/>
          <p:cNvPicPr>
            <a:picLocks noChangeAspect="1" noChangeArrowheads="1"/>
          </p:cNvPicPr>
          <p:nvPr/>
        </p:nvPicPr>
        <p:blipFill>
          <a:blip r:embed="rId5"/>
          <a:srcRect/>
          <a:stretch>
            <a:fillRect/>
          </a:stretch>
        </p:blipFill>
        <p:spPr bwMode="auto">
          <a:xfrm>
            <a:off x="395288" y="692150"/>
            <a:ext cx="3816350" cy="26098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1000"/>
                                        <p:tgtEl>
                                          <p:spTgt spid="6"/>
                                        </p:tgtEl>
                                        <p:attrNameLst>
                                          <p:attrName>ppt_x</p:attrName>
                                        </p:attrNameLst>
                                      </p:cBhvr>
                                      <p:tavLst>
                                        <p:tav tm="0">
                                          <p:val>
                                            <p:strVal val="ppt_x"/>
                                          </p:val>
                                        </p:tav>
                                        <p:tav tm="100000">
                                          <p:val>
                                            <p:strVal val="ppt_x"/>
                                          </p:val>
                                        </p:tav>
                                      </p:tavLst>
                                    </p:anim>
                                    <p:anim calcmode="lin" valueType="num">
                                      <p:cBhvr additive="base">
                                        <p:cTn id="7" dur="1000"/>
                                        <p:tgtEl>
                                          <p:spTgt spid="6"/>
                                        </p:tgtEl>
                                        <p:attrNameLst>
                                          <p:attrName>ppt_y</p:attrName>
                                        </p:attrNameLst>
                                      </p:cBhvr>
                                      <p:tavLst>
                                        <p:tav tm="0">
                                          <p:val>
                                            <p:strVal val="ppt_y"/>
                                          </p:val>
                                        </p:tav>
                                        <p:tav tm="100000">
                                          <p:val>
                                            <p:strVal val="1+ppt_h/2"/>
                                          </p:val>
                                        </p:tav>
                                      </p:tavLst>
                                    </p:anim>
                                    <p:set>
                                      <p:cBhvr>
                                        <p:cTn id="8" dur="1" fill="hold">
                                          <p:stCondLst>
                                            <p:cond delay="999"/>
                                          </p:stCondLst>
                                        </p:cTn>
                                        <p:tgtEl>
                                          <p:spTgt spid="6"/>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26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www.orgone-design.com/blog/wp-content/uploads/images/histoire_du_design/Empire_State_Building-New_york.jpg"/>
          <p:cNvPicPr>
            <a:picLocks noChangeAspect="1" noChangeArrowheads="1"/>
          </p:cNvPicPr>
          <p:nvPr/>
        </p:nvPicPr>
        <p:blipFill>
          <a:blip r:embed="rId2"/>
          <a:srcRect l="13287"/>
          <a:stretch>
            <a:fillRect/>
          </a:stretch>
        </p:blipFill>
        <p:spPr bwMode="auto">
          <a:xfrm>
            <a:off x="395288" y="765175"/>
            <a:ext cx="4089400" cy="5895975"/>
          </a:xfrm>
          <a:prstGeom prst="rect">
            <a:avLst/>
          </a:prstGeom>
          <a:noFill/>
          <a:ln w="9525">
            <a:noFill/>
            <a:miter lim="800000"/>
            <a:headEnd/>
            <a:tailEnd/>
          </a:ln>
        </p:spPr>
      </p:pic>
      <p:sp>
        <p:nvSpPr>
          <p:cNvPr id="5" name="Rectangle 4"/>
          <p:cNvSpPr/>
          <p:nvPr/>
        </p:nvSpPr>
        <p:spPr>
          <a:xfrm>
            <a:off x="1763688" y="116632"/>
            <a:ext cx="6328527" cy="707886"/>
          </a:xfrm>
          <a:prstGeom prst="rect">
            <a:avLst/>
          </a:prstGeom>
          <a:noFill/>
        </p:spPr>
        <p:txBody>
          <a:bodyPr wrap="none">
            <a:spAutoFit/>
          </a:bodyPr>
          <a:lstStyle/>
          <a:p>
            <a:pPr algn="ctr">
              <a:defRPr/>
            </a:pPr>
            <a:r>
              <a:rPr lang="fr-FR"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The EMPIRE STATE BUILDING</a:t>
            </a:r>
          </a:p>
        </p:txBody>
      </p:sp>
      <p:sp>
        <p:nvSpPr>
          <p:cNvPr id="6" name="ZoneTexte 5"/>
          <p:cNvSpPr txBox="1">
            <a:spLocks noChangeArrowheads="1"/>
          </p:cNvSpPr>
          <p:nvPr/>
        </p:nvSpPr>
        <p:spPr bwMode="auto">
          <a:xfrm>
            <a:off x="4572000" y="836613"/>
            <a:ext cx="4392613" cy="1631950"/>
          </a:xfrm>
          <a:prstGeom prst="rect">
            <a:avLst/>
          </a:prstGeom>
          <a:noFill/>
          <a:ln w="9525">
            <a:noFill/>
            <a:miter lim="800000"/>
            <a:headEnd/>
            <a:tailEnd/>
          </a:ln>
        </p:spPr>
        <p:txBody>
          <a:bodyPr>
            <a:spAutoFit/>
          </a:bodyPr>
          <a:lstStyle/>
          <a:p>
            <a:r>
              <a:rPr lang="fr-FR" sz="2000"/>
              <a:t>The Empire State building</a:t>
            </a:r>
          </a:p>
          <a:p>
            <a:r>
              <a:rPr lang="fr-FR" sz="2000"/>
              <a:t> is a </a:t>
            </a:r>
            <a:r>
              <a:rPr lang="fr-FR" sz="2000" b="1">
                <a:solidFill>
                  <a:srgbClr val="7030A0"/>
                </a:solidFill>
              </a:rPr>
              <a:t>102-story skyscraper</a:t>
            </a:r>
            <a:r>
              <a:rPr lang="fr-FR" sz="2000"/>
              <a:t>.</a:t>
            </a:r>
          </a:p>
          <a:p>
            <a:r>
              <a:rPr lang="fr-FR" sz="2000"/>
              <a:t>It’s  381 metres high, </a:t>
            </a:r>
          </a:p>
          <a:p>
            <a:r>
              <a:rPr lang="fr-FR" sz="2000"/>
              <a:t>or 443 metres high with its antenna.</a:t>
            </a:r>
          </a:p>
          <a:p>
            <a:r>
              <a:rPr lang="fr-FR" sz="2000"/>
              <a:t>There are 6,500 windows!</a:t>
            </a:r>
          </a:p>
        </p:txBody>
      </p:sp>
      <p:sp>
        <p:nvSpPr>
          <p:cNvPr id="7" name="ZoneTexte 6"/>
          <p:cNvSpPr txBox="1">
            <a:spLocks noChangeArrowheads="1"/>
          </p:cNvSpPr>
          <p:nvPr/>
        </p:nvSpPr>
        <p:spPr bwMode="auto">
          <a:xfrm>
            <a:off x="4643438" y="2636838"/>
            <a:ext cx="4321175" cy="2246312"/>
          </a:xfrm>
          <a:prstGeom prst="rect">
            <a:avLst/>
          </a:prstGeom>
          <a:noFill/>
          <a:ln w="9525">
            <a:noFill/>
            <a:miter lim="800000"/>
            <a:headEnd/>
            <a:tailEnd/>
          </a:ln>
        </p:spPr>
        <p:txBody>
          <a:bodyPr>
            <a:spAutoFit/>
          </a:bodyPr>
          <a:lstStyle/>
          <a:p>
            <a:r>
              <a:rPr lang="fr-FR" sz="2000"/>
              <a:t>The Empire state building was completed in 1931. </a:t>
            </a:r>
          </a:p>
          <a:p>
            <a:r>
              <a:rPr lang="fr-FR" sz="2000"/>
              <a:t>It took 410 days to build. It was the tallest skyscraper in NYC until the construction of the Twin Towers in 1972. It became the tallest again from September 2001 to 2013</a:t>
            </a:r>
          </a:p>
        </p:txBody>
      </p:sp>
      <p:sp>
        <p:nvSpPr>
          <p:cNvPr id="12" name="ZoneTexte 11"/>
          <p:cNvSpPr txBox="1"/>
          <p:nvPr/>
        </p:nvSpPr>
        <p:spPr>
          <a:xfrm>
            <a:off x="2555776" y="2060848"/>
            <a:ext cx="461665" cy="4536504"/>
          </a:xfrm>
          <a:prstGeom prst="rect">
            <a:avLst/>
          </a:prstGeom>
          <a:noFill/>
        </p:spPr>
        <p:txBody>
          <a:bodyPr vert="vert270">
            <a:spAutoFit/>
          </a:bodyPr>
          <a:lstStyle/>
          <a:p>
            <a:pPr algn="ctr">
              <a:defRPr/>
            </a:pPr>
            <a:r>
              <a:rPr lang="fr-FR" b="1" dirty="0">
                <a:solidFill>
                  <a:schemeClr val="bg1">
                    <a:lumMod val="95000"/>
                  </a:schemeClr>
                </a:solidFill>
                <a:latin typeface="Arial" pitchFamily="34" charset="0"/>
                <a:cs typeface="Arial" pitchFamily="34" charset="0"/>
              </a:rPr>
              <a:t>381 </a:t>
            </a:r>
            <a:r>
              <a:rPr lang="fr-FR" b="1" dirty="0" err="1">
                <a:solidFill>
                  <a:schemeClr val="bg1">
                    <a:lumMod val="95000"/>
                  </a:schemeClr>
                </a:solidFill>
                <a:latin typeface="Arial" pitchFamily="34" charset="0"/>
                <a:cs typeface="Arial" pitchFamily="34" charset="0"/>
              </a:rPr>
              <a:t>metres</a:t>
            </a:r>
            <a:endParaRPr lang="fr-FR" b="1" dirty="0">
              <a:solidFill>
                <a:schemeClr val="bg1">
                  <a:lumMod val="95000"/>
                </a:schemeClr>
              </a:solidFill>
              <a:latin typeface="Arial" pitchFamily="34" charset="0"/>
              <a:cs typeface="Arial" pitchFamily="34" charset="0"/>
            </a:endParaRPr>
          </a:p>
        </p:txBody>
      </p:sp>
      <p:sp>
        <p:nvSpPr>
          <p:cNvPr id="13" name="ZoneTexte 12"/>
          <p:cNvSpPr txBox="1"/>
          <p:nvPr/>
        </p:nvSpPr>
        <p:spPr>
          <a:xfrm>
            <a:off x="1259632" y="692696"/>
            <a:ext cx="553998" cy="5985048"/>
          </a:xfrm>
          <a:prstGeom prst="rect">
            <a:avLst/>
          </a:prstGeom>
          <a:noFill/>
        </p:spPr>
        <p:txBody>
          <a:bodyPr vert="vert270">
            <a:spAutoFit/>
          </a:bodyPr>
          <a:lstStyle/>
          <a:p>
            <a:pPr algn="ctr">
              <a:defRPr/>
            </a:pPr>
            <a:r>
              <a:rPr lang="fr-FR" sz="2400" b="1" dirty="0">
                <a:solidFill>
                  <a:schemeClr val="bg1">
                    <a:lumMod val="95000"/>
                  </a:schemeClr>
                </a:solidFill>
                <a:latin typeface="Arial" pitchFamily="34" charset="0"/>
                <a:cs typeface="Arial" pitchFamily="34" charset="0"/>
              </a:rPr>
              <a:t>443 </a:t>
            </a:r>
            <a:r>
              <a:rPr lang="fr-FR" sz="2400" b="1" dirty="0" err="1">
                <a:solidFill>
                  <a:schemeClr val="bg1">
                    <a:lumMod val="95000"/>
                  </a:schemeClr>
                </a:solidFill>
                <a:latin typeface="Arial" pitchFamily="34" charset="0"/>
                <a:cs typeface="Arial" pitchFamily="34" charset="0"/>
              </a:rPr>
              <a:t>metres</a:t>
            </a:r>
            <a:endParaRPr lang="fr-FR" sz="2400" b="1" dirty="0">
              <a:solidFill>
                <a:schemeClr val="bg1">
                  <a:lumMod val="95000"/>
                </a:schemeClr>
              </a:solidFill>
              <a:latin typeface="Arial" pitchFamily="34" charset="0"/>
              <a:cs typeface="Arial" pitchFamily="34" charset="0"/>
            </a:endParaRPr>
          </a:p>
        </p:txBody>
      </p:sp>
      <p:sp>
        <p:nvSpPr>
          <p:cNvPr id="15" name="Flèche vers le haut 14"/>
          <p:cNvSpPr/>
          <p:nvPr/>
        </p:nvSpPr>
        <p:spPr>
          <a:xfrm>
            <a:off x="2916238" y="2349500"/>
            <a:ext cx="142875" cy="4319588"/>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6" name="Flèche vers le haut 15"/>
          <p:cNvSpPr/>
          <p:nvPr/>
        </p:nvSpPr>
        <p:spPr>
          <a:xfrm>
            <a:off x="1763713" y="765175"/>
            <a:ext cx="287337" cy="5903913"/>
          </a:xfrm>
          <a:prstGeom prst="upArrow">
            <a:avLst/>
          </a:prstGeom>
          <a:solidFill>
            <a:schemeClr val="bg1"/>
          </a:solidFill>
          <a:ln w="317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7" name="ZoneTexte 16"/>
          <p:cNvSpPr txBox="1">
            <a:spLocks noChangeArrowheads="1"/>
          </p:cNvSpPr>
          <p:nvPr/>
        </p:nvSpPr>
        <p:spPr bwMode="auto">
          <a:xfrm>
            <a:off x="4643438" y="5300663"/>
            <a:ext cx="4321175" cy="1016000"/>
          </a:xfrm>
          <a:prstGeom prst="rect">
            <a:avLst/>
          </a:prstGeom>
          <a:noFill/>
          <a:ln w="9525">
            <a:noFill/>
            <a:miter lim="800000"/>
            <a:headEnd/>
            <a:tailEnd/>
          </a:ln>
        </p:spPr>
        <p:txBody>
          <a:bodyPr>
            <a:spAutoFit/>
          </a:bodyPr>
          <a:lstStyle/>
          <a:p>
            <a:r>
              <a:rPr lang="fr-FR" sz="2000"/>
              <a:t>20,000 people work in this buiding!</a:t>
            </a:r>
          </a:p>
          <a:p>
            <a:r>
              <a:rPr lang="fr-FR" sz="2000"/>
              <a:t>There are 1,680 steps, 73 elevators </a:t>
            </a:r>
          </a:p>
          <a:p>
            <a:r>
              <a:rPr lang="fr-FR" sz="2000"/>
              <a:t>And no 13th floor!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checkerboard(across)">
                                      <p:cBhvr>
                                        <p:cTn id="24" dur="2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checkerboard(across)">
                                      <p:cBhvr>
                                        <p:cTn id="29"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5" grpId="0" animBg="1"/>
      <p:bldP spid="16" grpId="0" animBg="1"/>
      <p:bldP spid="17"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1311</TotalTime>
  <Words>310</Words>
  <Application>Microsoft Office PowerPoint</Application>
  <PresentationFormat>Affichage à l'écran (4:3)</PresentationFormat>
  <Paragraphs>39</Paragraphs>
  <Slides>6</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6</vt:i4>
      </vt:variant>
    </vt:vector>
  </HeadingPairs>
  <TitlesOfParts>
    <vt:vector size="9" baseType="lpstr">
      <vt:lpstr>Arial</vt:lpstr>
      <vt:lpstr>Calibri</vt:lpstr>
      <vt:lpstr>Thème Office</vt:lpstr>
      <vt:lpstr>Diapositive 1</vt:lpstr>
      <vt:lpstr>Diapositive 2</vt:lpstr>
      <vt:lpstr>Diapositive 3</vt:lpstr>
      <vt:lpstr>Diapositive 4</vt:lpstr>
      <vt:lpstr>Diapositive 5</vt:lpstr>
      <vt:lpstr>Diapositive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go to New York city!</dc:title>
  <dc:creator>sandrine</dc:creator>
  <cp:lastModifiedBy>SANDRINE LAMBOUR</cp:lastModifiedBy>
  <cp:revision>6</cp:revision>
  <dcterms:created xsi:type="dcterms:W3CDTF">2013-10-23T15:51:20Z</dcterms:created>
  <dcterms:modified xsi:type="dcterms:W3CDTF">2015-10-09T13:00:33Z</dcterms:modified>
</cp:coreProperties>
</file>